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notesMasterIdLst>
    <p:notesMasterId r:id="rId3"/>
  </p:notesMasterIdLst>
  <p:sldIdLst>
    <p:sldId id="256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616"/>
    <a:srgbClr val="0000FF"/>
    <a:srgbClr val="000099"/>
    <a:srgbClr val="FF9999"/>
    <a:srgbClr val="FD9991"/>
    <a:srgbClr val="FF9966"/>
    <a:srgbClr val="FFF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9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1806" y="90"/>
      </p:cViewPr>
      <p:guideLst>
        <p:guide orient="horz" pos="396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0" d="100"/>
          <a:sy n="50" d="100"/>
        </p:scale>
        <p:origin x="8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1098550"/>
            <a:ext cx="2625725" cy="3498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8447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1pPr>
    <a:lvl2pPr marL="479942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2pPr>
    <a:lvl3pPr marL="959886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3pPr>
    <a:lvl4pPr marL="1439826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4pPr>
    <a:lvl5pPr marL="1919768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5pPr>
    <a:lvl6pPr marL="2399710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6pPr>
    <a:lvl7pPr marL="2879654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7pPr>
    <a:lvl8pPr marL="3359596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8pPr>
    <a:lvl9pPr marL="3839537" algn="l" defTabSz="959886" rtl="0" eaLnBrk="1" latinLnBrk="0" hangingPunct="1">
      <a:defRPr kumimoji="1" sz="1261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38350" y="1098550"/>
            <a:ext cx="2622550" cy="34988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75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9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02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29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1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5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52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66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4" y="3191515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4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5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67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5" y="681571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6" y="3138172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6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7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44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85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5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7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5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68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5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7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5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EB5-A018-429E-A8BD-D5DD028B8552}" type="datetimeFigureOut">
              <a:rPr kumimoji="1" lang="ja-JP" altLang="en-US" smtClean="0"/>
              <a:t>2025/4/6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F7E4-199A-4D33-9F0C-2A2D4F704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3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5" y="681571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5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400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 userDrawn="1">
          <p15:clr>
            <a:srgbClr val="F26B43"/>
          </p15:clr>
        </p15:guide>
        <p15:guide id="2" pos="30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6F097C7-9A9A-3895-E982-B3FD3707C978}"/>
              </a:ext>
            </a:extLst>
          </p:cNvPr>
          <p:cNvSpPr/>
          <p:nvPr/>
        </p:nvSpPr>
        <p:spPr>
          <a:xfrm>
            <a:off x="0" y="1602338"/>
            <a:ext cx="9601200" cy="425901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E53D5A2-419F-86AB-1BFA-1C9C49DE9C69}"/>
              </a:ext>
            </a:extLst>
          </p:cNvPr>
          <p:cNvGrpSpPr/>
          <p:nvPr/>
        </p:nvGrpSpPr>
        <p:grpSpPr>
          <a:xfrm>
            <a:off x="-129722" y="306298"/>
            <a:ext cx="9135048" cy="12495302"/>
            <a:chOff x="-1323197" y="2729890"/>
            <a:chExt cx="8965389" cy="12263233"/>
          </a:xfrm>
        </p:grpSpPr>
        <p:grpSp>
          <p:nvGrpSpPr>
            <p:cNvPr id="4" name="キャンバス 3">
              <a:extLst>
                <a:ext uri="{FF2B5EF4-FFF2-40B4-BE49-F238E27FC236}">
                  <a16:creationId xmlns:a16="http://schemas.microsoft.com/office/drawing/2014/main" id="{6078396D-1D16-EF26-46B2-F3E59B3C2602}"/>
                </a:ext>
              </a:extLst>
            </p:cNvPr>
            <p:cNvGrpSpPr/>
            <p:nvPr/>
          </p:nvGrpSpPr>
          <p:grpSpPr>
            <a:xfrm>
              <a:off x="-1323197" y="2729890"/>
              <a:ext cx="8965389" cy="12263233"/>
              <a:chOff x="-898763" y="2604638"/>
              <a:chExt cx="9383719" cy="12266005"/>
            </a:xfrm>
          </p:grpSpPr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69BF724F-E4CE-8816-4459-F8F71E765F71}"/>
                  </a:ext>
                </a:extLst>
              </p:cNvPr>
              <p:cNvSpPr/>
              <p:nvPr/>
            </p:nvSpPr>
            <p:spPr>
              <a:xfrm>
                <a:off x="-480045" y="12289464"/>
                <a:ext cx="4420659" cy="1833334"/>
              </a:xfrm>
              <a:prstGeom prst="roundRect">
                <a:avLst/>
              </a:prstGeom>
              <a:solidFill>
                <a:schemeClr val="bg1">
                  <a:alpha val="65000"/>
                </a:schemeClr>
              </a:solidFill>
              <a:ln w="101600" cap="flat" cmpd="sng" algn="ctr">
                <a:solidFill>
                  <a:srgbClr val="FD999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69878" tIns="34939" rIns="69878" bIns="3493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23" b="1" kern="100" dirty="0">
                    <a:solidFill>
                      <a:srgbClr val="000000"/>
                    </a:solidFill>
                    <a:effectLst>
                      <a:outerShdw blurRad="1270000" dist="50800" dir="5400000" algn="ctr" rotWithShape="0">
                        <a:srgbClr val="000000">
                          <a:alpha val="0"/>
                        </a:srgbClr>
                      </a:outerShdw>
                    </a:effectLst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802" kern="100" dirty="0">
                  <a:effectLst>
                    <a:outerShdw blurRad="1270000" dist="50800" dir="5400000" algn="ctr" rotWithShape="0">
                      <a:srgbClr val="000000">
                        <a:alpha val="0"/>
                      </a:srgbClr>
                    </a:outerShdw>
                  </a:effectLst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273BFE2D-9C20-1EB4-FE7C-2FBC95ED6602}"/>
                  </a:ext>
                </a:extLst>
              </p:cNvPr>
              <p:cNvSpPr/>
              <p:nvPr/>
            </p:nvSpPr>
            <p:spPr>
              <a:xfrm>
                <a:off x="-46289" y="3148235"/>
                <a:ext cx="8531245" cy="2436381"/>
              </a:xfrm>
              <a:prstGeom prst="ellipse">
                <a:avLst/>
              </a:prstGeom>
              <a:pattFill prst="pct60">
                <a:fgClr>
                  <a:srgbClr val="FD9991"/>
                </a:fgClr>
                <a:bgClr>
                  <a:schemeClr val="bg1"/>
                </a:bgClr>
              </a:pattFill>
              <a:ln w="41275" cmpd="thinThick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9878" tIns="34939" rIns="69878" bIns="3493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3668" dirty="0"/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E9A866A0-2F7C-3CCB-782C-010FCA008DFF}"/>
                  </a:ext>
                </a:extLst>
              </p:cNvPr>
              <p:cNvSpPr/>
              <p:nvPr/>
            </p:nvSpPr>
            <p:spPr>
              <a:xfrm>
                <a:off x="5156814" y="3903155"/>
                <a:ext cx="2822719" cy="1084829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69878" tIns="34939" rIns="69878" bIns="3493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7336" b="1" kern="100" dirty="0">
                    <a:latin typeface="游明朝" panose="02020400000000000000" pitchFamily="18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ひろば</a:t>
                </a:r>
                <a:endParaRPr lang="ja-JP" altLang="en-US" sz="7336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テキスト ボックス 1">
                <a:extLst>
                  <a:ext uri="{FF2B5EF4-FFF2-40B4-BE49-F238E27FC236}">
                    <a16:creationId xmlns:a16="http://schemas.microsoft.com/office/drawing/2014/main" id="{EBDDE565-8FF3-049F-93F9-07F1B3B415B3}"/>
                  </a:ext>
                </a:extLst>
              </p:cNvPr>
              <p:cNvSpPr txBox="1"/>
              <p:nvPr/>
            </p:nvSpPr>
            <p:spPr>
              <a:xfrm rot="19855370">
                <a:off x="-595691" y="2604638"/>
                <a:ext cx="2265564" cy="103100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69878" tIns="34939" rIns="69878" bIns="34939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3517"/>
                  </a:lnSpc>
                </a:pPr>
                <a:r>
                  <a:rPr lang="ja-JP" altLang="en-US" sz="2345" b="1" kern="100" dirty="0">
                    <a:latin typeface="游明朝" panose="02020400000000000000" pitchFamily="18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初めての方、</a:t>
                </a:r>
                <a:endParaRPr lang="ja-JP" altLang="en-US" sz="2345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3517"/>
                  </a:lnSpc>
                </a:pPr>
                <a:r>
                  <a:rPr lang="ja-JP" altLang="en-US" sz="2345" b="1" kern="100" dirty="0">
                    <a:latin typeface="游明朝" panose="02020400000000000000" pitchFamily="18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おひとりでの参加も</a:t>
                </a:r>
                <a:endParaRPr lang="ja-JP" altLang="en-US" sz="2345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3517"/>
                  </a:lnSpc>
                </a:pPr>
                <a:r>
                  <a:rPr lang="ja-JP" altLang="en-US" sz="2345" b="1" kern="100" dirty="0">
                    <a:latin typeface="游明朝" panose="02020400000000000000" pitchFamily="18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大歓迎です！！</a:t>
                </a:r>
                <a:endParaRPr lang="ja-JP" altLang="en-US" sz="2345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3517"/>
                  </a:lnSpc>
                </a:pPr>
                <a:r>
                  <a:rPr lang="en-US" sz="2345" b="1" kern="100" dirty="0">
                    <a:latin typeface="HGP創英角ﾎﾟｯﾌﾟ体" panose="040B0A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345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375" b="1" kern="100" dirty="0">
                    <a:latin typeface="HGP創英角ﾎﾟｯﾌﾟ体" panose="040B0A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802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375" b="1" kern="100" dirty="0">
                    <a:latin typeface="HGP創英角ﾎﾟｯﾌﾟ体" panose="040B0A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802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indent="312008" algn="just"/>
                <a:r>
                  <a:rPr lang="en-US" sz="1223" b="1" kern="100" dirty="0">
                    <a:latin typeface="游明朝" panose="02020400000000000000" pitchFamily="18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802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681" kern="100" dirty="0">
                    <a:latin typeface="游明朝" panose="02020400000000000000" pitchFamily="18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en-US" sz="802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テキスト ボックス 28066033">
                <a:extLst>
                  <a:ext uri="{FF2B5EF4-FFF2-40B4-BE49-F238E27FC236}">
                    <a16:creationId xmlns:a16="http://schemas.microsoft.com/office/drawing/2014/main" id="{7049A963-9FDA-760A-E473-FB826507294F}"/>
                  </a:ext>
                </a:extLst>
              </p:cNvPr>
              <p:cNvSpPr txBox="1"/>
              <p:nvPr/>
            </p:nvSpPr>
            <p:spPr>
              <a:xfrm>
                <a:off x="2329187" y="3417486"/>
                <a:ext cx="2740094" cy="53594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69878" tIns="34939" rIns="69878" bIns="34939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2735" b="1" kern="100" dirty="0"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保健師によるつどいの場</a:t>
                </a:r>
                <a:endParaRPr lang="ja-JP" altLang="en-US" sz="2735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テキスト ボックス 610424061">
                <a:extLst>
                  <a:ext uri="{FF2B5EF4-FFF2-40B4-BE49-F238E27FC236}">
                    <a16:creationId xmlns:a16="http://schemas.microsoft.com/office/drawing/2014/main" id="{D3250C49-2909-2D2C-DD85-843A91F4F5F4}"/>
                  </a:ext>
                </a:extLst>
              </p:cNvPr>
              <p:cNvSpPr txBox="1"/>
              <p:nvPr/>
            </p:nvSpPr>
            <p:spPr>
              <a:xfrm>
                <a:off x="85188" y="6501571"/>
                <a:ext cx="7198123" cy="19276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69878" tIns="34939" rIns="69878" bIns="34939" anchor="ctr">
                <a:noAutofit/>
              </a:bodyPr>
              <a:lstStyle/>
              <a:p>
                <a:pPr marL="567729" algn="dist">
                  <a:lnSpc>
                    <a:spcPts val="2599"/>
                  </a:lnSpc>
                </a:pPr>
                <a:r>
                  <a:rPr lang="ja-JP" altLang="en-US" sz="3260" b="1" kern="0" spc="432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開催日</a:t>
                </a:r>
                <a:r>
                  <a:rPr lang="ja-JP" altLang="en-US" sz="3260" b="1" kern="0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・・４月２１日（月）</a:t>
                </a:r>
                <a:endParaRPr lang="ja-JP" altLang="en-US" sz="3260" b="1" kern="100" dirty="0">
                  <a:ln w="6604" cap="flat" cmpd="sng" algn="ctr">
                    <a:solidFill>
                      <a:srgbClr val="000099"/>
                    </a:solidFill>
                    <a:prstDash val="solid"/>
                    <a:round/>
                  </a:ln>
                  <a:solidFill>
                    <a:srgbClr val="FA2616"/>
                  </a:solidFill>
                  <a:effectLst>
                    <a:outerShdw blurRad="50800" dist="50800" dir="5400000" algn="ctr" rotWithShape="0">
                      <a:srgbClr val="FF0000"/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endParaRPr>
              </a:p>
              <a:p>
                <a:pPr marL="567729">
                  <a:lnSpc>
                    <a:spcPts val="2599"/>
                  </a:lnSpc>
                </a:pPr>
                <a:endParaRPr lang="en-US" altLang="ja-JP" sz="3260" b="1" kern="0" spc="256" dirty="0">
                  <a:ln w="6604" cap="flat" cmpd="sng" algn="ctr">
                    <a:solidFill>
                      <a:srgbClr val="000099"/>
                    </a:solidFill>
                    <a:prstDash val="solid"/>
                    <a:round/>
                  </a:ln>
                  <a:solidFill>
                    <a:srgbClr val="FA2616"/>
                  </a:solidFill>
                  <a:effectLst>
                    <a:outerShdw blurRad="50800" dist="50800" dir="5400000" algn="ctr" rotWithShape="0">
                      <a:srgbClr val="FF0000"/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endParaRPr>
              </a:p>
              <a:p>
                <a:pPr marL="567729" algn="dist">
                  <a:lnSpc>
                    <a:spcPts val="2599"/>
                  </a:lnSpc>
                </a:pPr>
                <a:r>
                  <a:rPr lang="ja-JP" altLang="en-US" sz="3260" b="1" kern="0" spc="256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時　　間</a:t>
                </a:r>
                <a:r>
                  <a:rPr lang="ja-JP" altLang="en-US" sz="3260" b="1" kern="100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・・</a:t>
                </a:r>
                <a:r>
                  <a:rPr lang="en-US" sz="3260" b="1" kern="100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10:00</a:t>
                </a:r>
                <a:r>
                  <a:rPr lang="ja-JP" altLang="en-US" sz="3260" b="1" kern="100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～</a:t>
                </a:r>
                <a:r>
                  <a:rPr lang="en-US" sz="3260" b="1" kern="100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11:00</a:t>
                </a:r>
                <a:r>
                  <a:rPr lang="en-US" sz="3260" b="1" kern="100" dirty="0">
                    <a:ln w="6604" cap="flat" cmpd="sng" algn="ctr">
                      <a:solidFill>
                        <a:srgbClr val="000099"/>
                      </a:solidFill>
                      <a:prstDash val="solid"/>
                      <a:round/>
                    </a:ln>
                    <a:solidFill>
                      <a:srgbClr val="FA2616"/>
                    </a:solidFill>
                    <a:effectLst>
                      <a:outerShdw blurRad="50800" dist="50800" dir="5400000" algn="ctr" rotWithShape="0">
                        <a:srgbClr val="FF0000"/>
                      </a:outerShdw>
                    </a:effectLst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3260" kern="100" dirty="0">
                  <a:ln>
                    <a:solidFill>
                      <a:srgbClr val="000099"/>
                    </a:solidFill>
                  </a:ln>
                  <a:solidFill>
                    <a:srgbClr val="FA2616"/>
                  </a:solidFill>
                  <a:effectLst>
                    <a:outerShdw blurRad="50800" dist="50800" dir="5400000" algn="ctr" rotWithShape="0">
                      <a:srgbClr val="FF0000"/>
                    </a:outerShdw>
                  </a:effectLst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テキスト ボックス 636137375">
                <a:extLst>
                  <a:ext uri="{FF2B5EF4-FFF2-40B4-BE49-F238E27FC236}">
                    <a16:creationId xmlns:a16="http://schemas.microsoft.com/office/drawing/2014/main" id="{F47528A4-F7FD-2BCD-A46F-869F8875DAC6}"/>
                  </a:ext>
                </a:extLst>
              </p:cNvPr>
              <p:cNvSpPr txBox="1"/>
              <p:nvPr/>
            </p:nvSpPr>
            <p:spPr>
              <a:xfrm>
                <a:off x="-713260" y="5418767"/>
                <a:ext cx="6712863" cy="1806103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69878" tIns="34939" rIns="69878" bIns="34939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4396"/>
                  </a:lnSpc>
                </a:pPr>
                <a:r>
                  <a:rPr lang="ja-JP" altLang="en-US" sz="3260" b="1" kern="100" dirty="0">
                    <a:ln w="6604" cap="flat" cmpd="sng" algn="ctr">
                      <a:noFill/>
                      <a:prstDash val="solid"/>
                      <a:round/>
                    </a:ln>
                    <a:solidFill>
                      <a:schemeClr val="bg1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en-US" sz="4400" b="1" kern="100" dirty="0">
                    <a:ln w="6604" cap="flat" cmpd="sng" algn="ctr">
                      <a:noFill/>
                      <a:prstDash val="solid"/>
                      <a:round/>
                    </a:ln>
                    <a:solidFill>
                      <a:srgbClr val="002060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テーマ　</a:t>
                </a:r>
                <a:endParaRPr lang="en-US" altLang="ja-JP" sz="4400" b="1" kern="100" dirty="0">
                  <a:ln w="6604" cap="flat" cmpd="sng" algn="ctr">
                    <a:noFill/>
                    <a:prstDash val="solid"/>
                    <a:round/>
                  </a:ln>
                  <a:solidFill>
                    <a:srgbClr val="00206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396"/>
                  </a:lnSpc>
                </a:pPr>
                <a:r>
                  <a:rPr lang="ja-JP" altLang="en-US" sz="4400" b="1" kern="100" dirty="0">
                    <a:ln w="6604" cap="flat" cmpd="sng" algn="ctr">
                      <a:noFill/>
                      <a:prstDash val="solid"/>
                      <a:round/>
                    </a:ln>
                    <a:solidFill>
                      <a:srgbClr val="002060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　　　目👀を動かして、脳トレーニング！</a:t>
                </a:r>
                <a:endParaRPr lang="en-US" altLang="ja-JP" sz="4400" b="1" kern="100" dirty="0">
                  <a:ln w="6604" cap="flat" cmpd="sng" algn="ctr">
                    <a:noFill/>
                    <a:prstDash val="solid"/>
                    <a:round/>
                  </a:ln>
                  <a:solidFill>
                    <a:srgbClr val="00206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4396"/>
                  </a:lnSpc>
                </a:pPr>
                <a:r>
                  <a:rPr lang="ja-JP" altLang="en-US" sz="3260" b="1" kern="100" dirty="0">
                    <a:ln w="6604" cap="flat" cmpd="sng" algn="ctr">
                      <a:noFill/>
                      <a:prstDash val="solid"/>
                      <a:round/>
                    </a:ln>
                    <a:solidFill>
                      <a:srgbClr val="002060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　　　　　　</a:t>
                </a:r>
                <a:endParaRPr lang="ja-JP" altLang="en-US" sz="4689" b="1" kern="100" dirty="0">
                  <a:ln w="6604" cap="flat" cmpd="sng" algn="ctr">
                    <a:solidFill>
                      <a:srgbClr val="DD8047"/>
                    </a:solidFill>
                    <a:prstDash val="solid"/>
                    <a:round/>
                  </a:ln>
                  <a:solidFill>
                    <a:srgbClr val="002060"/>
                  </a:solidFill>
                  <a:effectLst>
                    <a:outerShdw dist="38100" dir="2700000" algn="tl" rotWithShape="0">
                      <a:srgbClr val="FA2616"/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テキスト ボックス 1">
                <a:extLst>
                  <a:ext uri="{FF2B5EF4-FFF2-40B4-BE49-F238E27FC236}">
                    <a16:creationId xmlns:a16="http://schemas.microsoft.com/office/drawing/2014/main" id="{E05C0286-8FEC-5C94-6224-D26678FB75E3}"/>
                  </a:ext>
                </a:extLst>
              </p:cNvPr>
              <p:cNvSpPr txBox="1"/>
              <p:nvPr/>
            </p:nvSpPr>
            <p:spPr>
              <a:xfrm>
                <a:off x="1119482" y="8541406"/>
                <a:ext cx="915671" cy="3841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69878" tIns="34939" rIns="69878" bIns="34939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911"/>
                  </a:lnSpc>
                </a:pPr>
                <a:r>
                  <a:rPr lang="ja-JP" altLang="en-US" sz="1954" b="1" kern="100" dirty="0">
                    <a:ln w="9525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rgbClr val="000099"/>
                    </a:solidFill>
                    <a:effectLst>
                      <a:outerShdw blurRad="12700" dist="38100" dir="2700000" algn="tl">
                        <a:schemeClr val="bg1">
                          <a:lumMod val="50000"/>
                        </a:schemeClr>
                      </a:outerShdw>
                    </a:effectLst>
                    <a:highlight>
                      <a:srgbClr val="FF0000"/>
                    </a:highlight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1954" b="1" kern="100" dirty="0">
                    <a:solidFill>
                      <a:srgbClr val="000099"/>
                    </a:solidFill>
                    <a:highlight>
                      <a:srgbClr val="FF0000"/>
                    </a:highlight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　　　　　　</a:t>
                </a:r>
                <a:endParaRPr lang="ja-JP" altLang="en-US" sz="1954" kern="100" dirty="0">
                  <a:solidFill>
                    <a:srgbClr val="000099"/>
                  </a:solidFill>
                  <a:highlight>
                    <a:srgbClr val="FF0000"/>
                  </a:highlight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1528"/>
                  </a:lnSpc>
                </a:pPr>
                <a:r>
                  <a:rPr lang="ja-JP" altLang="en-US" sz="1954" b="1" kern="100" dirty="0">
                    <a:solidFill>
                      <a:srgbClr val="000099"/>
                    </a:solidFill>
                    <a:highlight>
                      <a:srgbClr val="FF0000"/>
                    </a:highlight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　　</a:t>
                </a:r>
                <a:endParaRPr lang="ja-JP" altLang="en-US" sz="1954" kern="100" dirty="0">
                  <a:solidFill>
                    <a:srgbClr val="000099"/>
                  </a:solidFill>
                  <a:highlight>
                    <a:srgbClr val="FF0000"/>
                  </a:highlight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1528"/>
                  </a:lnSpc>
                </a:pPr>
                <a:r>
                  <a:rPr lang="en-US" sz="1954" b="1" kern="100" dirty="0">
                    <a:solidFill>
                      <a:srgbClr val="000099"/>
                    </a:solidFill>
                    <a:highlight>
                      <a:srgbClr val="FF0000"/>
                    </a:highlight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1954" kern="100" dirty="0">
                  <a:solidFill>
                    <a:srgbClr val="000099"/>
                  </a:solidFill>
                  <a:highlight>
                    <a:srgbClr val="FF0000"/>
                  </a:highlight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1528"/>
                  </a:lnSpc>
                </a:pPr>
                <a:r>
                  <a:rPr lang="en-US" sz="1954" b="1" kern="100" dirty="0">
                    <a:solidFill>
                      <a:srgbClr val="000099"/>
                    </a:solidFill>
                    <a:highlight>
                      <a:srgbClr val="FF0000"/>
                    </a:highlight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1954" kern="100" dirty="0">
                  <a:solidFill>
                    <a:srgbClr val="000099"/>
                  </a:solidFill>
                  <a:highlight>
                    <a:srgbClr val="FF0000"/>
                  </a:highlight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954" b="1" kern="100" dirty="0">
                    <a:solidFill>
                      <a:srgbClr val="000099"/>
                    </a:solidFill>
                    <a:highlight>
                      <a:srgbClr val="FF0000"/>
                    </a:highlight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1954" kern="100" dirty="0">
                  <a:solidFill>
                    <a:srgbClr val="000099"/>
                  </a:solidFill>
                  <a:highlight>
                    <a:srgbClr val="FF0000"/>
                  </a:highlight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9DCFC3A0-8C2A-1732-1857-0271310A93E6}"/>
                  </a:ext>
                </a:extLst>
              </p:cNvPr>
              <p:cNvSpPr/>
              <p:nvPr/>
            </p:nvSpPr>
            <p:spPr>
              <a:xfrm>
                <a:off x="931133" y="14184863"/>
                <a:ext cx="6883923" cy="68578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69878" tIns="34939" rIns="69878" bIns="3493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911"/>
                  </a:lnSpc>
                </a:pPr>
                <a:r>
                  <a:rPr lang="ja-JP" altLang="en-US" sz="1954" b="1" kern="100" dirty="0">
                    <a:solidFill>
                      <a:srgbClr val="000000"/>
                    </a:solidFill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お問い合わせ先　高齢者コーナー　直通</a:t>
                </a:r>
                <a:r>
                  <a:rPr lang="en-US" sz="1954" b="1" kern="100" dirty="0">
                    <a:solidFill>
                      <a:srgbClr val="000000"/>
                    </a:solidFill>
                    <a:latin typeface="Segoe UI Emoji" panose="020B0502040204020203" pitchFamily="34" charset="0"/>
                    <a:ea typeface="BIZ UDPゴシック" panose="020B0400000000000000" pitchFamily="50" charset="-128"/>
                    <a:cs typeface="Segoe UI Emoji" panose="020B0502040204020203" pitchFamily="34" charset="0"/>
                  </a:rPr>
                  <a:t>📞</a:t>
                </a:r>
                <a:r>
                  <a:rPr lang="ja-JP" altLang="en-US" sz="1954" b="1" kern="100" dirty="0">
                    <a:solidFill>
                      <a:srgbClr val="000000"/>
                    </a:solidFill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８６</a:t>
                </a:r>
                <a:r>
                  <a:rPr lang="en-US" altLang="ja-JP" sz="1954" b="1" kern="100" dirty="0">
                    <a:solidFill>
                      <a:srgbClr val="000000"/>
                    </a:solidFill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―</a:t>
                </a:r>
                <a:r>
                  <a:rPr lang="ja-JP" altLang="en-US" sz="1954" b="1" kern="100" dirty="0">
                    <a:solidFill>
                      <a:srgbClr val="000000"/>
                    </a:solidFill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６８２７</a:t>
                </a:r>
                <a:endParaRPr lang="ja-JP" altLang="en-US" sz="1954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テキスト ボックス 1">
                <a:extLst>
                  <a:ext uri="{FF2B5EF4-FFF2-40B4-BE49-F238E27FC236}">
                    <a16:creationId xmlns:a16="http://schemas.microsoft.com/office/drawing/2014/main" id="{0A61D64D-9981-6268-51FB-62B1C60DFAFE}"/>
                  </a:ext>
                </a:extLst>
              </p:cNvPr>
              <p:cNvSpPr txBox="1"/>
              <p:nvPr/>
            </p:nvSpPr>
            <p:spPr>
              <a:xfrm>
                <a:off x="1221654" y="2786146"/>
                <a:ext cx="6826251" cy="400538"/>
              </a:xfrm>
              <a:prstGeom prst="rect">
                <a:avLst/>
              </a:prstGeom>
              <a:noFill/>
            </p:spPr>
            <p:txBody>
              <a:bodyPr spcFirstLastPara="1" wrap="none" lIns="69878" tIns="34939" rIns="69878" bIns="34939" numCol="1" anchor="ctr">
                <a:prstTxWarp prst="textArchUp">
                  <a:avLst/>
                </a:prstTxWarp>
                <a:spAutoFit/>
              </a:bodyPr>
              <a:lstStyle/>
              <a:p>
                <a:pPr algn="ctr"/>
                <a:r>
                  <a:rPr lang="ja-JP" altLang="en-US" sz="3668" b="1" kern="100" dirty="0">
                    <a:ln w="6604" cap="flat" cmpd="sng" algn="ctr">
                      <a:noFill/>
                      <a:prstDash val="solid"/>
                      <a:round/>
                    </a:ln>
                    <a:solidFill>
                      <a:srgbClr val="00CC00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  <a:cs typeface="Times New Roman" panose="02020603050405020304" pitchFamily="18" charset="0"/>
                  </a:rPr>
                  <a:t>集まって！遊んで笑って！</a:t>
                </a:r>
                <a:endParaRPr lang="ja-JP" altLang="en-US" sz="3668" b="1" kern="100" dirty="0">
                  <a:ln w="6604" cap="flat" cmpd="sng" algn="ctr">
                    <a:solidFill>
                      <a:srgbClr val="DD8047"/>
                    </a:solidFill>
                    <a:prstDash val="solid"/>
                    <a:round/>
                  </a:ln>
                  <a:solidFill>
                    <a:srgbClr val="00CC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テキスト ボックス 1">
                <a:extLst>
                  <a:ext uri="{FF2B5EF4-FFF2-40B4-BE49-F238E27FC236}">
                    <a16:creationId xmlns:a16="http://schemas.microsoft.com/office/drawing/2014/main" id="{6CB3152C-5AAC-4EF0-561E-21E90906133E}"/>
                  </a:ext>
                </a:extLst>
              </p:cNvPr>
              <p:cNvSpPr txBox="1"/>
              <p:nvPr/>
            </p:nvSpPr>
            <p:spPr>
              <a:xfrm>
                <a:off x="-130531" y="9626556"/>
                <a:ext cx="8592602" cy="2378988"/>
              </a:xfrm>
              <a:prstGeom prst="rect">
                <a:avLst/>
              </a:prstGeom>
              <a:gradFill flip="none" rotWithShape="1">
                <a:gsLst>
                  <a:gs pos="68000">
                    <a:srgbClr val="FFFFBD">
                      <a:lumMod val="79000"/>
                      <a:lumOff val="21000"/>
                      <a:alpha val="63000"/>
                    </a:srgbClr>
                  </a:gs>
                  <a:gs pos="0">
                    <a:schemeClr val="accent1">
                      <a:lumMod val="45000"/>
                      <a:lumOff val="55000"/>
                    </a:schemeClr>
                  </a:gs>
                  <a:gs pos="11920">
                    <a:srgbClr val="C4D3D8"/>
                  </a:gs>
                  <a:gs pos="0">
                    <a:schemeClr val="accent1">
                      <a:lumMod val="30000"/>
                      <a:lumOff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none" lIns="69878" tIns="34939" rIns="69878" bIns="34939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833437" lvl="1" indent="-342900" algn="dist">
                  <a:lnSpc>
                    <a:spcPts val="4298"/>
                  </a:lnSpc>
                  <a:buFont typeface="Wingdings" panose="05000000000000000000" pitchFamily="2" charset="2"/>
                  <a:buChar char="u"/>
                  <a:tabLst>
                    <a:tab pos="2228850" algn="l"/>
                  </a:tabLst>
                </a:pPr>
                <a:r>
                  <a:rPr lang="ja-JP" altLang="en-US" sz="2400" b="1" kern="0" spc="1146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場　所</a:t>
                </a:r>
                <a:r>
                  <a:rPr lang="ja-JP" altLang="en-US" sz="2400" b="1" kern="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：　２階交流スペース　</a:t>
                </a:r>
                <a:endParaRPr lang="ja-JP" altLang="en-US" sz="2400" b="1" kern="100" dirty="0">
                  <a:solidFill>
                    <a:srgbClr val="00009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833437" lvl="1" indent="-342900" algn="dist">
                  <a:lnSpc>
                    <a:spcPts val="4298"/>
                  </a:lnSpc>
                  <a:buFont typeface="Wingdings" panose="05000000000000000000" pitchFamily="2" charset="2"/>
                  <a:buChar char="u"/>
                  <a:tabLst>
                    <a:tab pos="2228850" algn="l"/>
                  </a:tabLst>
                </a:pPr>
                <a:r>
                  <a:rPr lang="ja-JP" altLang="en-US" sz="2400" b="1" kern="0" spc="271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持ち物　 </a:t>
                </a:r>
                <a:r>
                  <a:rPr lang="ja-JP" altLang="en-US" sz="2400" b="1" kern="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：　飲み物</a:t>
                </a:r>
                <a:r>
                  <a:rPr lang="en-US" sz="2400" b="1" kern="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,</a:t>
                </a:r>
                <a:r>
                  <a:rPr lang="ja-JP" altLang="en-US" sz="2400" b="1" kern="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歩きやすい靴でお越しください　</a:t>
                </a:r>
                <a:endParaRPr lang="ja-JP" altLang="en-US" sz="2400" b="1" kern="100" dirty="0">
                  <a:solidFill>
                    <a:srgbClr val="00009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833437" lvl="1" indent="-342900" algn="dist">
                  <a:lnSpc>
                    <a:spcPts val="4298"/>
                  </a:lnSpc>
                  <a:buFont typeface="Wingdings" panose="05000000000000000000" pitchFamily="2" charset="2"/>
                  <a:buChar char="u"/>
                  <a:tabLst>
                    <a:tab pos="2228850" algn="l"/>
                  </a:tabLst>
                </a:pPr>
                <a:r>
                  <a:rPr lang="ja-JP" altLang="en-US" sz="2400" b="1" kern="0" spc="1146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定　員</a:t>
                </a:r>
                <a:r>
                  <a:rPr lang="ja-JP" altLang="en-US" sz="2400" b="1" kern="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：　自由参加（予約制ではありません）　　　　　</a:t>
                </a:r>
                <a:endParaRPr lang="en-US" altLang="ja-JP" sz="2400" b="1" kern="0" dirty="0">
                  <a:solidFill>
                    <a:srgbClr val="00009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491714" lvl="1">
                  <a:lnSpc>
                    <a:spcPts val="4298"/>
                  </a:lnSpc>
                </a:pPr>
                <a:r>
                  <a:rPr lang="en-US" altLang="ja-JP" sz="2400" b="1" kern="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   </a:t>
                </a:r>
                <a:r>
                  <a:rPr lang="ja-JP" altLang="en-US" sz="2400" b="1" kern="100" dirty="0">
                    <a:solidFill>
                      <a:srgbClr val="00009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人数が多い場合は見学・応援席となる場合があります</a:t>
                </a:r>
              </a:p>
              <a:p>
                <a:pPr marL="4133744">
                  <a:lnSpc>
                    <a:spcPts val="5502"/>
                  </a:lnSpc>
                  <a:spcBef>
                    <a:spcPts val="917"/>
                  </a:spcBef>
                </a:pPr>
                <a:r>
                  <a:rPr lang="en-US" sz="2400" b="1" kern="100" dirty="0"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400" kern="100" dirty="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01900">
                  <a:lnSpc>
                    <a:spcPct val="150000"/>
                  </a:lnSpc>
                </a:pPr>
                <a:r>
                  <a:rPr lang="en-US" sz="2400" b="1" kern="100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en-US" altLang="ja-JP" sz="2400" b="1" kern="100" dirty="0">
                  <a:solidFill>
                    <a:srgbClr val="006600"/>
                  </a:solidFill>
                  <a:latin typeface="BIZ UDPゴシック" panose="020B04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01900">
                  <a:lnSpc>
                    <a:spcPct val="150000"/>
                  </a:lnSpc>
                </a:pPr>
                <a:endParaRPr lang="ja-JP" altLang="en-US" sz="2400" kern="100" dirty="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01900">
                  <a:lnSpc>
                    <a:spcPct val="150000"/>
                  </a:lnSpc>
                </a:pPr>
                <a:r>
                  <a:rPr lang="en-US" sz="2400" b="1" kern="100" dirty="0">
                    <a:solidFill>
                      <a:srgbClr val="006600"/>
                    </a:solidFill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400" kern="100" dirty="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01900">
                  <a:lnSpc>
                    <a:spcPct val="150000"/>
                  </a:lnSpc>
                </a:pPr>
                <a:r>
                  <a:rPr lang="en-US" sz="2400" kern="100" dirty="0">
                    <a:solidFill>
                      <a:srgbClr val="006600"/>
                    </a:solidFill>
                    <a:latin typeface="游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400" kern="100" dirty="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01900"/>
                <a:r>
                  <a:rPr lang="en-US" sz="2400" kern="100" dirty="0"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400" kern="100" dirty="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テキスト ボックス 1">
                <a:extLst>
                  <a:ext uri="{FF2B5EF4-FFF2-40B4-BE49-F238E27FC236}">
                    <a16:creationId xmlns:a16="http://schemas.microsoft.com/office/drawing/2014/main" id="{69DA4789-33E2-C5A5-BF4F-425349E10320}"/>
                  </a:ext>
                </a:extLst>
              </p:cNvPr>
              <p:cNvSpPr txBox="1"/>
              <p:nvPr/>
            </p:nvSpPr>
            <p:spPr>
              <a:xfrm rot="10800000" flipV="1">
                <a:off x="-898763" y="12662199"/>
                <a:ext cx="4872798" cy="117314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69878" tIns="34939" rIns="69878" bIns="34939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692272" lvl="1" indent="-342900" algn="just">
                  <a:lnSpc>
                    <a:spcPts val="2300"/>
                  </a:lnSpc>
                  <a:spcBef>
                    <a:spcPts val="917"/>
                  </a:spcBef>
                  <a:buFont typeface="Wingdings" panose="05000000000000000000" pitchFamily="2" charset="2"/>
                  <a:buChar char="Ø"/>
                </a:pPr>
                <a:r>
                  <a:rPr lang="ja-JP" altLang="en-US" sz="2400" b="1" kern="100" dirty="0"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目は脳の一部！</a:t>
                </a:r>
                <a:endParaRPr lang="en-US" altLang="ja-JP" sz="2400" b="1" kern="100" dirty="0"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349372" lvl="1" algn="just">
                  <a:lnSpc>
                    <a:spcPts val="2300"/>
                  </a:lnSpc>
                  <a:spcBef>
                    <a:spcPts val="917"/>
                  </a:spcBef>
                </a:pPr>
                <a:r>
                  <a:rPr lang="ja-JP" altLang="en-US" sz="2400" b="1" kern="100" dirty="0"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　動体視力は使うと向上</a:t>
                </a:r>
                <a:endParaRPr lang="en-US" altLang="ja-JP" sz="2400" b="1" kern="100" dirty="0"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349372" lvl="1" algn="just">
                  <a:lnSpc>
                    <a:spcPts val="2300"/>
                  </a:lnSpc>
                  <a:spcBef>
                    <a:spcPts val="917"/>
                  </a:spcBef>
                </a:pPr>
                <a:r>
                  <a:rPr lang="ja-JP" altLang="en-US" sz="2400" b="1" kern="100" dirty="0"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　　➡転倒予防に効果的　</a:t>
                </a:r>
                <a:endParaRPr lang="en-US" altLang="ja-JP" sz="2400" b="1" kern="100" dirty="0"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349372" lvl="1" algn="just">
                  <a:lnSpc>
                    <a:spcPts val="2300"/>
                  </a:lnSpc>
                  <a:spcBef>
                    <a:spcPts val="917"/>
                  </a:spcBef>
                </a:pPr>
                <a:r>
                  <a:rPr lang="ja-JP" altLang="en-US" sz="2400" b="1" kern="100" dirty="0"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　目の休めかた</a:t>
                </a:r>
                <a:endParaRPr lang="en-US" altLang="ja-JP" sz="2400" b="1" kern="100" dirty="0">
                  <a:latin typeface="游明朝" panose="02020400000000000000" pitchFamily="18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marL="349372" lvl="1" algn="just">
                  <a:lnSpc>
                    <a:spcPts val="2300"/>
                  </a:lnSpc>
                  <a:spcBef>
                    <a:spcPts val="917"/>
                  </a:spcBef>
                </a:pPr>
                <a:r>
                  <a:rPr lang="ja-JP" altLang="en-US" sz="2400" b="1" kern="100" dirty="0">
                    <a:latin typeface="游明朝" panose="02020400000000000000" pitchFamily="18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sz="2400" b="1" kern="100" dirty="0">
                    <a:latin typeface="BIZ UDPゴシック" panose="020B0400000000000000" pitchFamily="50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4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917"/>
                  </a:spcAft>
                </a:pPr>
                <a:r>
                  <a:rPr lang="en-US" sz="2800" b="1" kern="100" dirty="0"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28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8" name="正方形/長方形 1">
              <a:extLst>
                <a:ext uri="{FF2B5EF4-FFF2-40B4-BE49-F238E27FC236}">
                  <a16:creationId xmlns:a16="http://schemas.microsoft.com/office/drawing/2014/main" id="{6885561B-9E85-59C9-519E-B0FC904DF5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487966">
              <a:off x="389426" y="4134484"/>
              <a:ext cx="758428" cy="102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878" tIns="34939" rIns="69878" bIns="34939" numCol="1" anchor="ctr" anchorCtr="0" compatLnSpc="1">
              <a:prstTxWarp prst="textNoShape">
                <a:avLst/>
              </a:prstTxWarp>
            </a:bodyPr>
            <a:lstStyle/>
            <a:p>
              <a:pPr algn="ctr" defTabSz="69874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8597" b="1" dirty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ゆ</a:t>
              </a:r>
              <a:endParaRPr lang="ja-JP" altLang="ja-JP" sz="8597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94AE7D3-6B94-5C93-30B7-A3CDBE7CED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537486">
              <a:off x="1335498" y="3963392"/>
              <a:ext cx="1035844" cy="948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878" tIns="34939" rIns="69878" bIns="34939" numCol="1" anchor="ctr" anchorCtr="0" compatLnSpc="1">
              <a:prstTxWarp prst="textNoShape">
                <a:avLst/>
              </a:prstTxWarp>
            </a:bodyPr>
            <a:lstStyle/>
            <a:p>
              <a:pPr algn="ctr" defTabSz="69874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8597" b="1" dirty="0">
                  <a:solidFill>
                    <a:srgbClr val="CC0099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る</a:t>
              </a:r>
              <a:endParaRPr lang="ja-JP" altLang="ja-JP" sz="8597" dirty="0">
                <a:latin typeface="Arial" panose="020B0604020202020204" pitchFamily="34" charset="0"/>
              </a:endParaRPr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BE4BD232-A68D-4A60-9F23-95CA0C2E0C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17664">
              <a:off x="2614538" y="4411582"/>
              <a:ext cx="615188" cy="109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878" tIns="34939" rIns="69878" bIns="34939" numCol="1" anchor="ctr" anchorCtr="0" compatLnSpc="1">
              <a:prstTxWarp prst="textNoShape">
                <a:avLst/>
              </a:prstTxWarp>
            </a:bodyPr>
            <a:lstStyle/>
            <a:p>
              <a:pPr algn="ctr" defTabSz="69874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8597" b="1" dirty="0">
                  <a:solidFill>
                    <a:srgbClr val="99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ら</a:t>
              </a:r>
              <a:endParaRPr lang="ja-JP" altLang="ja-JP" sz="8597" dirty="0">
                <a:latin typeface="Arial" panose="020B0604020202020204" pitchFamily="34" charset="0"/>
              </a:endParaRPr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108EB998-70FF-0DD5-6F6E-2F85952ED9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16729">
              <a:off x="3527991" y="4259898"/>
              <a:ext cx="685800" cy="1063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878" tIns="34939" rIns="69878" bIns="34939" numCol="1" anchor="ctr" anchorCtr="0" compatLnSpc="1">
              <a:prstTxWarp prst="textNoShape">
                <a:avLst/>
              </a:prstTxWarp>
            </a:bodyPr>
            <a:lstStyle/>
            <a:p>
              <a:pPr algn="ctr" defTabSz="69874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8597" b="1" dirty="0"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く</a:t>
              </a:r>
              <a:endParaRPr lang="ja-JP" altLang="ja-JP" sz="8597" dirty="0">
                <a:latin typeface="Arial" panose="020B0604020202020204" pitchFamily="34" charset="0"/>
              </a:endParaRPr>
            </a:p>
          </p:txBody>
        </p:sp>
      </p:grpSp>
      <p:sp>
        <p:nvSpPr>
          <p:cNvPr id="33" name="Rectangle 30">
            <a:extLst>
              <a:ext uri="{FF2B5EF4-FFF2-40B4-BE49-F238E27FC236}">
                <a16:creationId xmlns:a16="http://schemas.microsoft.com/office/drawing/2014/main" id="{B2E14054-BBE1-4A5A-8477-34B26E27B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3472" y="3814674"/>
            <a:ext cx="141183" cy="28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9878" tIns="34939" rIns="69878" bIns="34939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375"/>
          </a:p>
        </p:txBody>
      </p:sp>
      <p:sp>
        <p:nvSpPr>
          <p:cNvPr id="34" name="Rectangle 54">
            <a:extLst>
              <a:ext uri="{FF2B5EF4-FFF2-40B4-BE49-F238E27FC236}">
                <a16:creationId xmlns:a16="http://schemas.microsoft.com/office/drawing/2014/main" id="{F22DFF3B-EA2C-0D6C-AF53-28376DF1F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3472" y="3989369"/>
            <a:ext cx="141183" cy="28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9878" tIns="34939" rIns="69878" bIns="34939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375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9C2D04F-700F-13D4-9A6B-159E2D74D6D1}"/>
              </a:ext>
            </a:extLst>
          </p:cNvPr>
          <p:cNvSpPr txBox="1"/>
          <p:nvPr/>
        </p:nvSpPr>
        <p:spPr>
          <a:xfrm>
            <a:off x="725488" y="6434950"/>
            <a:ext cx="8874340" cy="1041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7883">
              <a:lnSpc>
                <a:spcPts val="4000"/>
              </a:lnSpc>
            </a:pPr>
            <a:r>
              <a:rPr lang="ja-JP" altLang="en-US" sz="2400" b="1" kern="0" dirty="0">
                <a:ln w="11113" cap="flat" cmpd="sng" algn="ctr">
                  <a:noFill/>
                  <a:prstDash val="solid"/>
                  <a:round/>
                </a:ln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１０時から始まります。間に合うようご来館ください</a:t>
            </a:r>
            <a:endParaRPr lang="en-US" altLang="ja-JP" sz="2400" kern="100" dirty="0"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  <a:p>
            <a:pPr marL="327883">
              <a:lnSpc>
                <a:spcPts val="4000"/>
              </a:lnSpc>
            </a:pPr>
            <a:r>
              <a:rPr lang="ja-JP" altLang="en-US" sz="2400" b="1" kern="100" dirty="0">
                <a:ln w="11113" cap="flat" cmpd="sng" algn="ctr">
                  <a:noFill/>
                  <a:prstDash val="solid"/>
                  <a:round/>
                </a:ln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内容によっては途中参加ができない場合があります</a:t>
            </a: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4DA02857-A130-258B-4C93-91D932A05108}"/>
              </a:ext>
            </a:extLst>
          </p:cNvPr>
          <p:cNvSpPr/>
          <p:nvPr/>
        </p:nvSpPr>
        <p:spPr>
          <a:xfrm>
            <a:off x="5173119" y="10158736"/>
            <a:ext cx="4135928" cy="1782808"/>
          </a:xfrm>
          <a:prstGeom prst="roundRect">
            <a:avLst/>
          </a:prstGeom>
          <a:solidFill>
            <a:schemeClr val="bg1">
              <a:alpha val="76000"/>
            </a:schemeClr>
          </a:solidFill>
          <a:ln w="101600" cap="flat" cmpd="sng" algn="ctr">
            <a:solidFill>
              <a:srgbClr val="FD9991"/>
            </a:solidFill>
            <a:prstDash val="solid"/>
            <a:miter lim="800000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9878" tIns="34939" rIns="69878" bIns="349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23" b="1" kern="100" dirty="0">
                <a:solidFill>
                  <a:srgbClr val="000000"/>
                </a:solidFill>
                <a:effectLst>
                  <a:outerShdw blurRad="1270000" dist="50800" dir="5400000" algn="ctr" rotWithShape="0">
                    <a:srgbClr val="000000">
                      <a:alpha val="0"/>
                    </a:srgbClr>
                  </a:outerShdw>
                </a:effectLst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802" kern="100" dirty="0">
              <a:effectLst>
                <a:outerShdw blurRad="1270000" dist="50800" dir="5400000" algn="ctr" rotWithShape="0">
                  <a:srgbClr val="000000">
                    <a:alpha val="0"/>
                  </a:srgbClr>
                </a:outerShdw>
              </a:effectLst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1">
            <a:extLst>
              <a:ext uri="{FF2B5EF4-FFF2-40B4-BE49-F238E27FC236}">
                <a16:creationId xmlns:a16="http://schemas.microsoft.com/office/drawing/2014/main" id="{AEE5859F-D6AB-8515-93FF-39B6D7534B94}"/>
              </a:ext>
            </a:extLst>
          </p:cNvPr>
          <p:cNvSpPr txBox="1"/>
          <p:nvPr/>
        </p:nvSpPr>
        <p:spPr>
          <a:xfrm rot="10800000" flipV="1">
            <a:off x="4661499" y="10358351"/>
            <a:ext cx="4075184" cy="46454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69878" tIns="34939" rIns="69878" bIns="349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84351" lvl="1" indent="-334979" algn="just">
              <a:lnSpc>
                <a:spcPts val="1528"/>
              </a:lnSpc>
              <a:spcBef>
                <a:spcPts val="917"/>
              </a:spcBef>
              <a:buFont typeface="Wingdings" panose="05000000000000000000" pitchFamily="2" charset="2"/>
              <a:buChar char="Ø"/>
            </a:pPr>
            <a:endParaRPr lang="ja-JP" altLang="en-US" sz="1954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528"/>
              </a:lnSpc>
              <a:spcAft>
                <a:spcPts val="917"/>
              </a:spcAft>
            </a:pPr>
            <a:r>
              <a:rPr lang="en-US" sz="1223" b="1" kern="100" dirty="0"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80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67490" indent="-167490" algn="just">
              <a:spcAft>
                <a:spcPts val="917"/>
              </a:spcAft>
              <a:buFont typeface="Wingdings" panose="05000000000000000000" pitchFamily="2" charset="2"/>
              <a:buChar char="Ø"/>
            </a:pPr>
            <a:endParaRPr lang="ja-JP" altLang="en-US" sz="80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波線 2">
            <a:extLst>
              <a:ext uri="{FF2B5EF4-FFF2-40B4-BE49-F238E27FC236}">
                <a16:creationId xmlns:a16="http://schemas.microsoft.com/office/drawing/2014/main" id="{3E2939B1-6276-9556-14C1-6AECD9CEADDD}"/>
              </a:ext>
            </a:extLst>
          </p:cNvPr>
          <p:cNvSpPr/>
          <p:nvPr/>
        </p:nvSpPr>
        <p:spPr>
          <a:xfrm>
            <a:off x="3985596" y="9680766"/>
            <a:ext cx="1915717" cy="719887"/>
          </a:xfrm>
          <a:prstGeom prst="wave">
            <a:avLst/>
          </a:prstGeom>
          <a:pattFill prst="pct60">
            <a:fgClr>
              <a:srgbClr val="FD9991"/>
            </a:fgClr>
            <a:bgClr>
              <a:schemeClr val="bg1"/>
            </a:bgClr>
          </a:pattFill>
          <a:ln>
            <a:gradFill>
              <a:gsLst>
                <a:gs pos="0">
                  <a:srgbClr val="FD999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735" b="1" dirty="0"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　容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C44DE16D-5094-21ED-4674-8ED595B22D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9743">
            <a:off x="7758509" y="133514"/>
            <a:ext cx="2037793" cy="1684203"/>
          </a:xfrm>
          <a:prstGeom prst="rect">
            <a:avLst/>
          </a:prstGeom>
        </p:spPr>
      </p:pic>
      <p:sp>
        <p:nvSpPr>
          <p:cNvPr id="50" name="テキスト ボックス 1">
            <a:extLst>
              <a:ext uri="{FF2B5EF4-FFF2-40B4-BE49-F238E27FC236}">
                <a16:creationId xmlns:a16="http://schemas.microsoft.com/office/drawing/2014/main" id="{798E464B-5408-96FE-8F27-0F5153DE15F4}"/>
              </a:ext>
            </a:extLst>
          </p:cNvPr>
          <p:cNvSpPr txBox="1"/>
          <p:nvPr/>
        </p:nvSpPr>
        <p:spPr>
          <a:xfrm rot="10800000" flipV="1">
            <a:off x="5250288" y="10478811"/>
            <a:ext cx="2927223" cy="30448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69878" tIns="34939" rIns="69878" bIns="349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67490" indent="-167490">
              <a:spcAft>
                <a:spcPts val="917"/>
              </a:spcAft>
              <a:buFont typeface="Wingdings" panose="05000000000000000000" pitchFamily="2" charset="2"/>
              <a:buChar char="Ø"/>
            </a:pPr>
            <a:r>
              <a:rPr lang="ja-JP" altLang="en-US" sz="2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カラーボールで</a:t>
            </a:r>
            <a:r>
              <a:rPr lang="ja-JP" altLang="en-US" sz="24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色</a:t>
            </a:r>
            <a:r>
              <a:rPr lang="ja-JP" altLang="en-US" sz="2400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色</a:t>
            </a:r>
            <a:r>
              <a:rPr lang="ja-JP" altLang="en-US" sz="2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ゲーム</a:t>
            </a:r>
          </a:p>
        </p:txBody>
      </p:sp>
      <p:sp>
        <p:nvSpPr>
          <p:cNvPr id="7" name="フローチャート: せん孔テープ 6">
            <a:extLst>
              <a:ext uri="{FF2B5EF4-FFF2-40B4-BE49-F238E27FC236}">
                <a16:creationId xmlns:a16="http://schemas.microsoft.com/office/drawing/2014/main" id="{0FF6C3AF-E21F-6E86-E020-1EE10C377677}"/>
              </a:ext>
            </a:extLst>
          </p:cNvPr>
          <p:cNvSpPr/>
          <p:nvPr/>
        </p:nvSpPr>
        <p:spPr>
          <a:xfrm>
            <a:off x="6088776" y="9865521"/>
            <a:ext cx="3159528" cy="492830"/>
          </a:xfrm>
          <a:prstGeom prst="flowChartPunchedTape">
            <a:avLst/>
          </a:prstGeom>
          <a:gradFill>
            <a:gsLst>
              <a:gs pos="68000">
                <a:srgbClr val="FFC000"/>
              </a:gs>
              <a:gs pos="0">
                <a:schemeClr val="accent1">
                  <a:lumMod val="45000"/>
                  <a:lumOff val="55000"/>
                </a:schemeClr>
              </a:gs>
              <a:gs pos="11920">
                <a:srgbClr val="C4D3D8"/>
              </a:gs>
              <a:gs pos="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1">
            <a:extLst>
              <a:ext uri="{FF2B5EF4-FFF2-40B4-BE49-F238E27FC236}">
                <a16:creationId xmlns:a16="http://schemas.microsoft.com/office/drawing/2014/main" id="{9DB70461-D538-EFAF-B9DC-AE38EB91C85B}"/>
              </a:ext>
            </a:extLst>
          </p:cNvPr>
          <p:cNvSpPr txBox="1"/>
          <p:nvPr/>
        </p:nvSpPr>
        <p:spPr>
          <a:xfrm>
            <a:off x="6506165" y="10087382"/>
            <a:ext cx="2402810" cy="4222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69878" tIns="34939" rIns="69878" bIns="349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34"/>
              </a:lnSpc>
            </a:pPr>
            <a:r>
              <a:rPr lang="ja-JP" altLang="en-US" sz="2400" b="1" kern="100" dirty="0"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レクリェーション・ゲーム</a:t>
            </a:r>
            <a:r>
              <a:rPr lang="en-US" sz="2400" b="1" kern="100" dirty="0"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en-US" sz="2400" b="1" kern="100" dirty="0">
              <a:solidFill>
                <a:srgbClr val="0000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834"/>
              </a:lnSpc>
            </a:pPr>
            <a:r>
              <a:rPr lang="en-US" sz="1954" kern="100" dirty="0">
                <a:solidFill>
                  <a:srgbClr val="000099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528"/>
              </a:lnSpc>
            </a:pPr>
            <a:r>
              <a:rPr lang="ja-JP" altLang="en-US" sz="1954" kern="100" dirty="0">
                <a:solidFill>
                  <a:srgbClr val="000099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endParaRPr 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28"/>
              </a:lnSpc>
            </a:pPr>
            <a:endParaRPr 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28"/>
              </a:lnSpc>
            </a:pPr>
            <a:r>
              <a:rPr lang="en-US" sz="1954" kern="100" dirty="0">
                <a:solidFill>
                  <a:srgbClr val="000099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ja-JP" altLang="en-US" sz="1954" kern="100" dirty="0">
                <a:solidFill>
                  <a:srgbClr val="000099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endParaRPr lang="ja-JP" alt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528"/>
              </a:lnSpc>
            </a:pPr>
            <a:r>
              <a:rPr lang="en-US" sz="1954" kern="100" dirty="0">
                <a:solidFill>
                  <a:srgbClr val="000099"/>
                </a:solidFill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528"/>
              </a:lnSpc>
            </a:pPr>
            <a:r>
              <a:rPr lang="en-US" sz="1954" kern="100" dirty="0">
                <a:solidFill>
                  <a:srgbClr val="000099"/>
                </a:solidFill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954" kern="100" dirty="0">
                <a:solidFill>
                  <a:srgbClr val="000099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954" kern="100" dirty="0">
              <a:solidFill>
                <a:srgbClr val="000099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フローチャート: せん孔テープ 7">
            <a:extLst>
              <a:ext uri="{FF2B5EF4-FFF2-40B4-BE49-F238E27FC236}">
                <a16:creationId xmlns:a16="http://schemas.microsoft.com/office/drawing/2014/main" id="{17575010-E070-1AF8-CE0C-F0111F779090}"/>
              </a:ext>
            </a:extLst>
          </p:cNvPr>
          <p:cNvSpPr/>
          <p:nvPr/>
        </p:nvSpPr>
        <p:spPr>
          <a:xfrm>
            <a:off x="450288" y="9890108"/>
            <a:ext cx="3325180" cy="468243"/>
          </a:xfrm>
          <a:prstGeom prst="flowChartPunchedTape">
            <a:avLst/>
          </a:prstGeom>
          <a:gradFill>
            <a:gsLst>
              <a:gs pos="68000">
                <a:srgbClr val="FFC000"/>
              </a:gs>
              <a:gs pos="0">
                <a:schemeClr val="accent1">
                  <a:lumMod val="45000"/>
                  <a:lumOff val="55000"/>
                </a:schemeClr>
              </a:gs>
              <a:gs pos="11920">
                <a:srgbClr val="C4D3D8"/>
              </a:gs>
              <a:gs pos="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1">
            <a:extLst>
              <a:ext uri="{FF2B5EF4-FFF2-40B4-BE49-F238E27FC236}">
                <a16:creationId xmlns:a16="http://schemas.microsoft.com/office/drawing/2014/main" id="{AFB8FCAB-93E2-8793-A8AD-EF56E767404C}"/>
              </a:ext>
            </a:extLst>
          </p:cNvPr>
          <p:cNvSpPr txBox="1"/>
          <p:nvPr/>
        </p:nvSpPr>
        <p:spPr>
          <a:xfrm>
            <a:off x="438348" y="10059877"/>
            <a:ext cx="3325180" cy="3797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69878" tIns="34939" rIns="69878" bIns="349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34"/>
              </a:lnSpc>
            </a:pPr>
            <a:r>
              <a:rPr lang="ja-JP" altLang="en-US" sz="2400" b="1" kern="100" dirty="0"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保健師の知恵袋（ミニ講話）</a:t>
            </a:r>
            <a:endParaRPr lang="ja-JP" altLang="en-US" sz="2400" kern="100" dirty="0">
              <a:solidFill>
                <a:srgbClr val="000099"/>
              </a:solidFill>
              <a:highlight>
                <a:srgbClr val="FF0000"/>
              </a:highlight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9F409A16-C0C7-A1E7-5EEA-37ECD1700E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1" t="18009" r="26720" b="32463"/>
          <a:stretch/>
        </p:blipFill>
        <p:spPr>
          <a:xfrm>
            <a:off x="7408859" y="4248409"/>
            <a:ext cx="2353923" cy="1489096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2725CDB-A518-4359-961A-9207E7D0D7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250" y="11793910"/>
            <a:ext cx="3555526" cy="42857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04F0987-D22B-359C-0A59-E36CE20AC8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3" t="-1766" r="2783" b="74493"/>
          <a:stretch/>
        </p:blipFill>
        <p:spPr>
          <a:xfrm>
            <a:off x="-529915" y="3552253"/>
            <a:ext cx="1846435" cy="377699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72AA2340-7224-2A55-E852-7B0E0121B0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32" b="44838"/>
          <a:stretch/>
        </p:blipFill>
        <p:spPr>
          <a:xfrm rot="261991">
            <a:off x="185535" y="4184854"/>
            <a:ext cx="668511" cy="654697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8C137CE-DE0A-4689-18AE-D495BC68BB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182"/>
          <a:stretch/>
        </p:blipFill>
        <p:spPr>
          <a:xfrm>
            <a:off x="7462612" y="2721044"/>
            <a:ext cx="1846435" cy="329839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8200D8BA-6021-199E-46CF-1A03B383CD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3" t="-1766" r="2783" b="74493"/>
          <a:stretch/>
        </p:blipFill>
        <p:spPr>
          <a:xfrm>
            <a:off x="8052702" y="3329027"/>
            <a:ext cx="1846435" cy="377699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2B6E3871-5D32-83AB-E195-4B0D318D93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85" r="2107" b="9931"/>
          <a:stretch/>
        </p:blipFill>
        <p:spPr>
          <a:xfrm>
            <a:off x="2799594" y="6039860"/>
            <a:ext cx="1457554" cy="229649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B037A3D7-6805-9A47-23F1-B147628713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0" b="36169"/>
          <a:stretch/>
        </p:blipFill>
        <p:spPr>
          <a:xfrm>
            <a:off x="4282155" y="5997117"/>
            <a:ext cx="1441895" cy="258144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14ADE3BE-9713-52C9-F8B8-64DD1ADF87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22" b="35311"/>
          <a:stretch/>
        </p:blipFill>
        <p:spPr>
          <a:xfrm rot="10800000" flipV="1">
            <a:off x="7461089" y="5957134"/>
            <a:ext cx="1479502" cy="26587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8ED91E3E-9BDF-D1EC-D1CD-629A0E229B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4" b="66527"/>
          <a:stretch/>
        </p:blipFill>
        <p:spPr>
          <a:xfrm>
            <a:off x="5835186" y="5994697"/>
            <a:ext cx="1573673" cy="212240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DEC9C8B4-40AF-1347-3C41-0ED4158B4F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4" b="66527"/>
          <a:stretch/>
        </p:blipFill>
        <p:spPr>
          <a:xfrm>
            <a:off x="1181832" y="6040728"/>
            <a:ext cx="1555353" cy="230848"/>
          </a:xfrm>
          <a:prstGeom prst="rect">
            <a:avLst/>
          </a:prstGeom>
        </p:spPr>
      </p:pic>
      <p:sp>
        <p:nvSpPr>
          <p:cNvPr id="13" name="テキスト ボックス 1">
            <a:extLst>
              <a:ext uri="{FF2B5EF4-FFF2-40B4-BE49-F238E27FC236}">
                <a16:creationId xmlns:a16="http://schemas.microsoft.com/office/drawing/2014/main" id="{4FCD7451-22BD-D840-A03B-38C65E1423AE}"/>
              </a:ext>
            </a:extLst>
          </p:cNvPr>
          <p:cNvSpPr txBox="1"/>
          <p:nvPr/>
        </p:nvSpPr>
        <p:spPr>
          <a:xfrm rot="10800000" flipV="1">
            <a:off x="4897929" y="11052074"/>
            <a:ext cx="4012689" cy="8997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69878" tIns="34939" rIns="69878" bIns="349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92272" lvl="1" indent="-342900">
              <a:lnSpc>
                <a:spcPts val="1528"/>
              </a:lnSpc>
              <a:spcBef>
                <a:spcPts val="917"/>
              </a:spcBef>
              <a:buFont typeface="Wingdings" panose="05000000000000000000" pitchFamily="2" charset="2"/>
              <a:buChar char="Ø"/>
            </a:pPr>
            <a:r>
              <a:rPr lang="ja-JP" altLang="en-US" sz="2400" b="1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集中力</a:t>
            </a:r>
            <a:r>
              <a:rPr lang="en-US" altLang="ja-JP" sz="2400" b="1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2400" b="1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記憶力の向上を</a:t>
            </a:r>
            <a:endParaRPr lang="en-US" altLang="ja-JP" sz="2400" b="1" kern="100" dirty="0"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349372" lvl="1">
              <a:lnSpc>
                <a:spcPts val="1528"/>
              </a:lnSpc>
              <a:spcBef>
                <a:spcPts val="917"/>
              </a:spcBef>
            </a:pPr>
            <a:r>
              <a:rPr lang="ja-JP" altLang="en-US" sz="2400" b="1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狙って、目トレにチャレンジ</a:t>
            </a:r>
            <a:r>
              <a:rPr lang="en-US" sz="1223" b="1" kern="100" dirty="0"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80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917"/>
              </a:spcAft>
            </a:pPr>
            <a:r>
              <a:rPr lang="en-US" sz="1223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80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4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1776</TotalTime>
  <Words>206</Words>
  <Application>Microsoft Office PowerPoint</Application>
  <PresentationFormat>A3 297x420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HGP創英角ﾎﾟｯﾌﾟ体</vt:lpstr>
      <vt:lpstr>HG創英角ｺﾞｼｯｸUB</vt:lpstr>
      <vt:lpstr>游ゴシック</vt:lpstr>
      <vt:lpstr>游明朝</vt:lpstr>
      <vt:lpstr>Arial</vt:lpstr>
      <vt:lpstr>Calibri</vt:lpstr>
      <vt:lpstr>Calibri Light</vt:lpstr>
      <vt:lpstr>Segoe UI Emoji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Kamepula7</dc:creator>
  <cp:lastModifiedBy>Kamepula7</cp:lastModifiedBy>
  <cp:revision>12</cp:revision>
  <cp:lastPrinted>2025-04-06T06:06:36Z</cp:lastPrinted>
  <dcterms:created xsi:type="dcterms:W3CDTF">2025-01-27T05:06:07Z</dcterms:created>
  <dcterms:modified xsi:type="dcterms:W3CDTF">2025-04-06T06:11:14Z</dcterms:modified>
</cp:coreProperties>
</file>